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8" r:id="rId3"/>
    <p:sldId id="263" r:id="rId4"/>
    <p:sldId id="266" r:id="rId5"/>
    <p:sldId id="268" r:id="rId6"/>
    <p:sldId id="256" r:id="rId7"/>
    <p:sldId id="272" r:id="rId8"/>
    <p:sldId id="274" r:id="rId9"/>
    <p:sldId id="273" r:id="rId10"/>
    <p:sldId id="276" r:id="rId11"/>
    <p:sldId id="275" r:id="rId12"/>
    <p:sldId id="277" r:id="rId13"/>
    <p:sldId id="278" r:id="rId14"/>
    <p:sldId id="282" r:id="rId15"/>
    <p:sldId id="279" r:id="rId16"/>
    <p:sldId id="280" r:id="rId17"/>
    <p:sldId id="281" r:id="rId18"/>
    <p:sldId id="283" r:id="rId19"/>
    <p:sldId id="284" r:id="rId20"/>
    <p:sldId id="286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4A68A-C6E5-4DA3-BA8E-FF15D8853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3E3834-278F-42E4-AA35-42EE61A5B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CDDEFC-8138-4AE6-8B32-F984C37A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1DAB-5579-4673-857B-4D9E9A88B90D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778BD6-15CA-4E85-A3E0-2BA7FBF4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797B1B-8370-4D14-B1A0-4E2D7DF0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BCA-6A88-4662-9C42-CC6D24B4D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4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D6D9B-AD70-4239-A498-FD578A93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33FE00-D389-429C-8530-2DBD0A671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E263A8-6F1D-42F7-B603-CB9B202D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1DAB-5579-4673-857B-4D9E9A88B90D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AE1B2-E27C-4AC5-B5C3-6612B94B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7196F6-C800-4DA6-B783-0F0D7A38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BCA-6A88-4662-9C42-CC6D24B4D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0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DDD809-A6B3-40FD-BE66-B53D1B073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AAF80E-563D-42EB-9153-1D9E6516C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61AAA3-7902-4EB8-B8A4-78DCF0C6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1DAB-5579-4673-857B-4D9E9A88B90D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5C152C-3C22-4D82-A40C-697B7FCB3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3FC2FA-D013-41A7-8421-CF0A4F1A1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BCA-6A88-4662-9C42-CC6D24B4D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75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ACA00D-E1DC-4C38-B23A-62D6D57D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45BBCB-F96E-4CA7-AD0F-19C4835E2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FED367-162D-4C4C-8CB7-FC5DD346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1DAB-5579-4673-857B-4D9E9A88B90D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E6C6DE-CF67-4A28-BC4F-A48DD220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B582F0-F75D-4251-9B6D-6447E62E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BCA-6A88-4662-9C42-CC6D24B4D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15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953C0-E0EC-4D98-9026-4C18137C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F267C03-40F1-40FA-8AA8-08FCDA8CA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6A7F96-6F2D-4602-8387-74F9FE34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1DAB-5579-4673-857B-4D9E9A88B90D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DBFF2E-1F07-49AF-8038-A6E640540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571B96-9E4C-4593-AC11-4D307967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BCA-6A88-4662-9C42-CC6D24B4D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8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57888-ECFE-4C23-9394-A0642C08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355D2D-B88A-4A68-B7E2-A30C6D1E4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F335CB1-A0A7-486C-B167-82BA7F9D6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3BF90D-CCD6-4DC1-9D0B-FC5E5A09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1DAB-5579-4673-857B-4D9E9A88B90D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F4CCD2-E4BD-4150-8E13-DF881053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FA3BF7-E970-40BB-AC90-49BC27C8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BCA-6A88-4662-9C42-CC6D24B4D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61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4E234-5102-4066-9454-8D5AD874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76EC42A-3510-4595-8EE7-C55B73AF6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CD46A41-E274-4090-9F1D-DCCE0AAE4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1AF9342-F247-4936-B4FB-F36B73994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27A9AE9-BD74-42DC-86E3-8D72A1DD0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78B8D1-8E37-4E9E-9796-3098F66C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1DAB-5579-4673-857B-4D9E9A88B90D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8D2FC9C-288C-4D7D-930E-B2CEE15D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81BAC0A-DA7B-4E74-B348-7279840F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BCA-6A88-4662-9C42-CC6D24B4D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2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4EE4E-B96C-481D-BBD4-815A08F9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FFBDA6-202B-4181-A115-18F53144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1DAB-5579-4673-857B-4D9E9A88B90D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9C490B-074C-4F3A-8D4E-ACB2AFE6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1C4D90C-FBEE-4CFE-B5F0-AB122108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BCA-6A88-4662-9C42-CC6D24B4D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44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F918EA6-8651-4E77-80DC-E523608CD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1DAB-5579-4673-857B-4D9E9A88B90D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3526E4E-0EAF-44CF-89EC-D3A6A0EE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E0BF98-E745-4E84-B53E-9D5623850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BCA-6A88-4662-9C42-CC6D24B4D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34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6B21B-91C9-4A07-8746-7E7B3832B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56E013-AC48-4A83-B8CD-D64C72410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3EDFA34-899D-456E-8EF9-B08FD51DE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9181EF-33FE-4B0A-8D11-748A6BB8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1DAB-5579-4673-857B-4D9E9A88B90D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438410-1B12-4729-B80B-D01B9C1D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AD87E8-3B03-4CE1-A9B5-13DD13D8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BCA-6A88-4662-9C42-CC6D24B4D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67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9D328-E36B-4519-B293-D0CFD3BD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E83E9FA-47A0-4164-9779-D116A827A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FBF695-156A-4929-9A3A-D4E07AB85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0CC99B-BE10-490C-A8D7-F060D5C7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1DAB-5579-4673-857B-4D9E9A88B90D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521942-42B4-4132-8DF6-1976B6B4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8F2CDF-C041-45EE-AE2B-31E6534B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BCA-6A88-4662-9C42-CC6D24B4D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97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7684CA-DBE1-4A76-B554-09E687B0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EF2EF8D-8D3E-4890-B575-8AA32ABBB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658984-B2DB-45A5-BE7A-92251D7DB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B1DAB-5579-4673-857B-4D9E9A88B90D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3D5BFE-0BC3-4740-BC5C-6B87307C2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C2DBBF-E954-4B66-B0D8-27FE45948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32BCA-6A88-4662-9C42-CC6D24B4DE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29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F803AC-4300-48AA-A8AA-4DCAF52BE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Opakování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973161-ED66-47B5-8B4C-12921DE512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Kovy budoucnosti</a:t>
            </a:r>
          </a:p>
        </p:txBody>
      </p:sp>
    </p:spTree>
    <p:extLst>
      <p:ext uri="{BB962C8B-B14F-4D97-AF65-F5344CB8AC3E}">
        <p14:creationId xmlns:p14="http://schemas.microsoft.com/office/powerpoint/2010/main" val="227109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B5ABF-C42F-4343-8542-CBAB0BB248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TĚŽKÉ KOVY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6CE355-FF36-4ED1-B03C-0EC4221860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PRVKY A JEJCH SLOUČENINY ZATĚŽUJÍ ŽIVOTNÍ PROSTŘEDÍ A ZDRAVÍ ČLOVĚKA</a:t>
            </a:r>
          </a:p>
          <a:p>
            <a:endParaRPr lang="cs-CZ" dirty="0"/>
          </a:p>
          <a:p>
            <a:r>
              <a:rPr lang="cs-CZ" dirty="0"/>
              <a:t>JSOU MÁLO REAKTIVNÍ</a:t>
            </a:r>
          </a:p>
          <a:p>
            <a:r>
              <a:rPr lang="cs-CZ" dirty="0"/>
              <a:t>V přírodě hodně dlouho – půda, voda</a:t>
            </a:r>
          </a:p>
        </p:txBody>
      </p:sp>
    </p:spTree>
    <p:extLst>
      <p:ext uri="{BB962C8B-B14F-4D97-AF65-F5344CB8AC3E}">
        <p14:creationId xmlns:p14="http://schemas.microsoft.com/office/powerpoint/2010/main" val="102697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EDDF4-083C-42B2-B20F-1B404518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TĚŽKÉ KOVY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E15E29-BB6E-4064-8306-4E3A98613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VELKÁ HUSTOTA</a:t>
            </a:r>
          </a:p>
          <a:p>
            <a:endParaRPr lang="cs-CZ" dirty="0"/>
          </a:p>
          <a:p>
            <a:r>
              <a:rPr lang="cs-CZ" dirty="0"/>
              <a:t>OLOVO</a:t>
            </a:r>
          </a:p>
          <a:p>
            <a:r>
              <a:rPr lang="cs-CZ" dirty="0"/>
              <a:t>KADMIUM</a:t>
            </a:r>
          </a:p>
          <a:p>
            <a:r>
              <a:rPr lang="cs-CZ" dirty="0"/>
              <a:t>RTUŤ</a:t>
            </a:r>
          </a:p>
          <a:p>
            <a:endParaRPr lang="cs-CZ" dirty="0"/>
          </a:p>
          <a:p>
            <a:r>
              <a:rPr lang="cs-CZ" dirty="0"/>
              <a:t>OHROŽUJÍ ZDRAVÍ ČLOVĚKA  (JÁTRA, LEDVINY – POTRAVOU)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15FBA56-54FB-49C6-AA5E-4281F06D3F93}"/>
              </a:ext>
            </a:extLst>
          </p:cNvPr>
          <p:cNvSpPr/>
          <p:nvPr/>
        </p:nvSpPr>
        <p:spPr>
          <a:xfrm>
            <a:off x="4397338" y="1140431"/>
            <a:ext cx="6575461" cy="3123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Pb</a:t>
            </a:r>
            <a:r>
              <a:rPr lang="cs-CZ" dirty="0"/>
              <a:t> 11 300 kg/m3</a:t>
            </a:r>
          </a:p>
          <a:p>
            <a:pPr algn="ctr"/>
            <a:r>
              <a:rPr lang="cs-CZ" dirty="0"/>
              <a:t>Cd 8 650 kg/m3</a:t>
            </a:r>
          </a:p>
          <a:p>
            <a:pPr algn="ctr"/>
            <a:r>
              <a:rPr lang="cs-CZ" dirty="0" err="1"/>
              <a:t>Hg</a:t>
            </a:r>
            <a:r>
              <a:rPr lang="cs-CZ" dirty="0"/>
              <a:t> 13 500 kg/m3</a:t>
            </a:r>
          </a:p>
        </p:txBody>
      </p:sp>
    </p:spTree>
    <p:extLst>
      <p:ext uri="{BB962C8B-B14F-4D97-AF65-F5344CB8AC3E}">
        <p14:creationId xmlns:p14="http://schemas.microsoft.com/office/powerpoint/2010/main" val="26240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B2087B-422D-4CCB-AB04-668563E64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OLOVO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903DC0-5293-4A5F-9B4B-43CFE14FB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ZNAČKA: </a:t>
            </a:r>
          </a:p>
          <a:p>
            <a:r>
              <a:rPr lang="cs-CZ" dirty="0"/>
              <a:t>LATINSKÝ NÁZEV:</a:t>
            </a:r>
          </a:p>
          <a:p>
            <a:r>
              <a:rPr lang="cs-CZ" dirty="0"/>
              <a:t>MATNÝ X LESKLÝ kov</a:t>
            </a:r>
          </a:p>
          <a:p>
            <a:r>
              <a:rPr lang="cs-CZ" dirty="0"/>
              <a:t>LEHCE TAVITELNÝ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SLOUČENINY OLOVA- JEDOVATÉ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A92DE9-0D89-4259-ACC1-0067650CB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911" y="1252505"/>
            <a:ext cx="4741392" cy="315518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E133796-D41B-4AB9-BB69-21A20B18C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897" y="4407686"/>
            <a:ext cx="2143125" cy="21431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1EDC7F-DCE2-4F2F-9E67-F76601BE8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458" y="109947"/>
            <a:ext cx="3679083" cy="24796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7CC9893-1D08-4736-80E2-2F4162DF1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440" y="3201194"/>
            <a:ext cx="28670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4D015-7E8D-49D8-A0EE-70812380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OLOVA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338F2A-27FA-4CB2-9211-8EEA9259C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NÁBOJE</a:t>
            </a:r>
          </a:p>
          <a:p>
            <a:r>
              <a:rPr lang="cs-CZ" dirty="0"/>
              <a:t>OLŮVKA</a:t>
            </a:r>
          </a:p>
          <a:p>
            <a:endParaRPr lang="cs-CZ" dirty="0"/>
          </a:p>
          <a:p>
            <a:r>
              <a:rPr lang="cs-CZ" dirty="0"/>
              <a:t>DESKY PROTI RENTGENOVÉMU ZÁŘENÍ</a:t>
            </a:r>
          </a:p>
          <a:p>
            <a:endParaRPr lang="cs-CZ" dirty="0"/>
          </a:p>
          <a:p>
            <a:r>
              <a:rPr lang="cs-CZ" dirty="0"/>
              <a:t>„LITÍ OLOVA O VÁNOCÍCH“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4FF38F-4F5A-4A01-9CA7-597280108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961" y="166508"/>
            <a:ext cx="3514480" cy="22844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6DB921C-B9D5-4E65-9B95-C401F56F2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99" y="1308714"/>
            <a:ext cx="2466975" cy="18478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409034-01D5-4C86-BB59-1C0C5F00B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109" y="3712197"/>
            <a:ext cx="4238183" cy="285650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D79A842-4A3A-460E-BFD6-5A5B27141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886" y="4100153"/>
            <a:ext cx="2473682" cy="240163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47CA1D4-0FC8-4556-B40A-1FB865E60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5494" y="5089846"/>
            <a:ext cx="28860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5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68AE1-FB76-4CDA-B86C-10CC5292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TĚŽKÝCH KOVŮ V ELEKTRONICE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CC62D6-307C-480C-875C-D92ABC325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POČÍTAČE</a:t>
            </a:r>
          </a:p>
          <a:p>
            <a:endParaRPr lang="cs-CZ" dirty="0"/>
          </a:p>
          <a:p>
            <a:r>
              <a:rPr lang="cs-CZ" dirty="0"/>
              <a:t>BATERIE</a:t>
            </a:r>
          </a:p>
          <a:p>
            <a:endParaRPr lang="cs-CZ" dirty="0"/>
          </a:p>
          <a:p>
            <a:r>
              <a:rPr lang="cs-CZ" dirty="0"/>
              <a:t>MOBILNÍ TELEFONY</a:t>
            </a:r>
          </a:p>
          <a:p>
            <a:endParaRPr lang="cs-CZ" dirty="0"/>
          </a:p>
          <a:p>
            <a:r>
              <a:rPr lang="cs-CZ" dirty="0"/>
              <a:t>MONITORY</a:t>
            </a:r>
          </a:p>
          <a:p>
            <a:r>
              <a:rPr lang="cs-CZ" dirty="0"/>
              <a:t>SBĚR – KONTEJNERY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B19E62-3F4A-4EBB-B60A-1BE609172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839" y="1347014"/>
            <a:ext cx="3908785" cy="283852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F9DB84-1DF5-45F6-B31A-3CF3478E4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21" y="1600994"/>
            <a:ext cx="2400300" cy="24003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D28C35C-BBAD-4003-8111-A292A1D64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681" y="4217316"/>
            <a:ext cx="2628900" cy="25146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5664816-ADDC-4047-A19E-215A2B3BE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611" y="4136231"/>
            <a:ext cx="2005948" cy="24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3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E9959-62B6-4ADE-913D-C664517B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RTUŤ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A52589-12BD-4505-87E3-D44E51E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2821"/>
            <a:ext cx="10515600" cy="4351338"/>
          </a:xfrm>
        </p:spPr>
        <p:txBody>
          <a:bodyPr/>
          <a:lstStyle/>
          <a:p>
            <a:r>
              <a:rPr lang="cs-CZ" dirty="0"/>
              <a:t>ZNAČKA: </a:t>
            </a:r>
          </a:p>
          <a:p>
            <a:r>
              <a:rPr lang="cs-CZ" dirty="0"/>
              <a:t>LATINSKÝ NÁZEV:</a:t>
            </a:r>
          </a:p>
          <a:p>
            <a:endParaRPr lang="cs-CZ" dirty="0"/>
          </a:p>
          <a:p>
            <a:r>
              <a:rPr lang="cs-CZ" dirty="0"/>
              <a:t>TEKUTÝ KOV</a:t>
            </a:r>
          </a:p>
          <a:p>
            <a:r>
              <a:rPr lang="cs-CZ" dirty="0"/>
              <a:t>1l= 13, 5 Kg</a:t>
            </a:r>
          </a:p>
          <a:p>
            <a:endParaRPr lang="cs-CZ" dirty="0"/>
          </a:p>
          <a:p>
            <a:r>
              <a:rPr lang="cs-CZ" dirty="0"/>
              <a:t>Páry rtuti a sloučeniny jsou jedovaté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A5C813-67C4-4E9F-9152-777590A0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011" y="772998"/>
            <a:ext cx="6151039" cy="34561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678CD4F-C811-47C7-98C8-E725A6102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372" y="4415575"/>
            <a:ext cx="4060350" cy="22814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778377F-7D16-49A5-A7EB-A6D50BB25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437" y="1233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1170C-E0D2-475E-BAC5-68F652DC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rtuti – dříve teploměr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F01F3C9-5CC7-476B-BA68-CFE264BE0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205" y="2215356"/>
            <a:ext cx="5067840" cy="337241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605DC1C-6A85-4F34-AB50-3CFACEA6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926" y="2486822"/>
            <a:ext cx="4457896" cy="2496422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54F75300-2F01-4D70-A0A7-C1862B17DB94}"/>
              </a:ext>
            </a:extLst>
          </p:cNvPr>
          <p:cNvCxnSpPr/>
          <p:nvPr/>
        </p:nvCxnSpPr>
        <p:spPr>
          <a:xfrm flipH="1">
            <a:off x="1414021" y="2026763"/>
            <a:ext cx="3384222" cy="3101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BFDF302-330D-49BC-8800-B77BA92B137C}"/>
              </a:ext>
            </a:extLst>
          </p:cNvPr>
          <p:cNvCxnSpPr>
            <a:cxnSpLocks/>
          </p:cNvCxnSpPr>
          <p:nvPr/>
        </p:nvCxnSpPr>
        <p:spPr>
          <a:xfrm>
            <a:off x="1998435" y="1878291"/>
            <a:ext cx="3421977" cy="3438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61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E4D6F5-2758-4D0C-9560-F8E8B6E0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Slitina rtuti s ostatními kovy = AMALGÁMY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F5F27C-61D3-4B0E-8342-B723E2AFB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OPRAVA ZUBNÍHO KAZU</a:t>
            </a:r>
          </a:p>
          <a:p>
            <a:endParaRPr lang="cs-CZ" dirty="0"/>
          </a:p>
          <a:p>
            <a:r>
              <a:rPr lang="cs-CZ" dirty="0"/>
              <a:t>VÝPLŇ AMALGÁM- ZUBNÍ PLOMBY</a:t>
            </a:r>
          </a:p>
          <a:p>
            <a:endParaRPr lang="cs-CZ" dirty="0"/>
          </a:p>
          <a:p>
            <a:r>
              <a:rPr lang="cs-CZ" dirty="0"/>
              <a:t>NÁHRADA V SOUČASTNOSTI</a:t>
            </a:r>
          </a:p>
          <a:p>
            <a:pPr lvl="1"/>
            <a:r>
              <a:rPr lang="cs-CZ" dirty="0"/>
              <a:t>KOMPOZITNÍ VÝPLŇ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AB9270-A8DD-44E1-A0A0-DE97263DE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925" y="1436164"/>
            <a:ext cx="5156021" cy="282475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79AC712-BF87-4AAA-8321-6D183904B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771" y="3892623"/>
            <a:ext cx="4194178" cy="28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3351B-3707-4D3E-9998-49F24450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FFA35E0-06C7-4949-BBC2-1BA28B736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616"/>
          <a:stretch/>
        </p:blipFill>
        <p:spPr>
          <a:xfrm>
            <a:off x="989234" y="543540"/>
            <a:ext cx="9785835" cy="538592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8B542B0-20A1-40C1-96EE-9642B54AB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24" y="1601628"/>
            <a:ext cx="2143125" cy="21431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9AE4907-4764-4109-8CC7-C14BAD388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399" y="4445000"/>
            <a:ext cx="31432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0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7C3F4-7C43-4776-B3BF-A523F05A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Těžké kovy 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B1B912-507F-461E-8206-B2503CBFF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Nebezpečné pro životní prostředí i zdraví člověka (játra, ledviny, plíce)</a:t>
            </a:r>
          </a:p>
          <a:p>
            <a:r>
              <a:rPr lang="cs-CZ" dirty="0"/>
              <a:t>OBSAH V ELEKTRONICE (počítače, mobilní telefony..)– sběr – větší červené kontejnery</a:t>
            </a:r>
          </a:p>
          <a:p>
            <a:r>
              <a:rPr lang="cs-CZ" dirty="0"/>
              <a:t>Sloučeniny jedovaté, u rtuti i páry</a:t>
            </a:r>
          </a:p>
          <a:p>
            <a:r>
              <a:rPr lang="cs-CZ" dirty="0"/>
              <a:t>Stříbrně lesklé kovy, větší hustota</a:t>
            </a:r>
          </a:p>
          <a:p>
            <a:r>
              <a:rPr lang="cs-CZ" b="1" dirty="0"/>
              <a:t>Olovo </a:t>
            </a:r>
            <a:r>
              <a:rPr lang="cs-CZ" b="1" dirty="0" err="1"/>
              <a:t>Pb</a:t>
            </a:r>
            <a:r>
              <a:rPr lang="cs-CZ" b="1" dirty="0"/>
              <a:t> </a:t>
            </a:r>
            <a:r>
              <a:rPr lang="cs-CZ" dirty="0"/>
              <a:t>– lehce tavitelný, broky, olůvka, „lití olova“- Vánoce</a:t>
            </a:r>
          </a:p>
          <a:p>
            <a:r>
              <a:rPr lang="cs-CZ" b="1" dirty="0"/>
              <a:t>Rtuť </a:t>
            </a:r>
            <a:r>
              <a:rPr lang="cs-CZ" b="1" dirty="0" err="1"/>
              <a:t>Hg</a:t>
            </a:r>
            <a:r>
              <a:rPr lang="cs-CZ" b="1" dirty="0"/>
              <a:t> </a:t>
            </a:r>
            <a:r>
              <a:rPr lang="cs-CZ" dirty="0"/>
              <a:t>– kapalný kov, zubní plomby- amalgám</a:t>
            </a:r>
          </a:p>
          <a:p>
            <a:r>
              <a:rPr lang="cs-CZ" b="1" dirty="0"/>
              <a:t>Kadmium Cd- </a:t>
            </a:r>
            <a:r>
              <a:rPr lang="cs-CZ" dirty="0"/>
              <a:t>lehce tavitelný, AKUMULÁTORY Ni-Cd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41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75B97-18A0-488D-8355-6C1A09CB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Výskyt</a:t>
            </a:r>
            <a:r>
              <a:rPr lang="cs-CZ" dirty="0"/>
              <a:t> a </a:t>
            </a:r>
            <a:r>
              <a:rPr lang="cs-CZ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použití stříbra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9616D9D-6C82-4412-AABE-9171369A5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6676" y="1690688"/>
            <a:ext cx="4364660" cy="43646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B7A2208-5379-452A-8391-F88C03A0B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4" y="4067315"/>
            <a:ext cx="6046819" cy="24255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894EB92-8DF1-440E-9F7E-A547E33BF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197" y="118662"/>
            <a:ext cx="3088210" cy="20550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5F08073-9D3F-4827-B9D5-965D272D7C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44" t="21170" r="6048" b="49999"/>
          <a:stretch/>
        </p:blipFill>
        <p:spPr>
          <a:xfrm>
            <a:off x="1288969" y="1583704"/>
            <a:ext cx="4106356" cy="197727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5FB0D32-0DD9-46EF-BF24-610D032F0886}"/>
              </a:ext>
            </a:extLst>
          </p:cNvPr>
          <p:cNvSpPr/>
          <p:nvPr/>
        </p:nvSpPr>
        <p:spPr>
          <a:xfrm>
            <a:off x="6796676" y="471186"/>
            <a:ext cx="1960775" cy="4332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příbory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D57E057-DA24-420C-A827-A0787F891E2D}"/>
              </a:ext>
            </a:extLst>
          </p:cNvPr>
          <p:cNvSpPr/>
          <p:nvPr/>
        </p:nvSpPr>
        <p:spPr>
          <a:xfrm>
            <a:off x="4633249" y="1583704"/>
            <a:ext cx="1960775" cy="4332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hornina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158AA34-FECC-4E6A-9182-59957977B30A}"/>
              </a:ext>
            </a:extLst>
          </p:cNvPr>
          <p:cNvSpPr/>
          <p:nvPr/>
        </p:nvSpPr>
        <p:spPr>
          <a:xfrm>
            <a:off x="10277181" y="5063470"/>
            <a:ext cx="1960775" cy="4332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šperky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9BB2159-590C-4B01-A66A-960F7610CCF1}"/>
              </a:ext>
            </a:extLst>
          </p:cNvPr>
          <p:cNvSpPr/>
          <p:nvPr/>
        </p:nvSpPr>
        <p:spPr>
          <a:xfrm>
            <a:off x="6188697" y="5699232"/>
            <a:ext cx="1960775" cy="4332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mince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5657F94-7584-4817-95B1-50808D0D8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280" y="3420107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64F61-3E57-4CAB-97D8-7A66B1E3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A0402F-7741-4D4C-8902-974FB9BF2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915"/>
            <a:ext cx="10515600" cy="483104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Uveď příklady kovů k jednotlivým skupinám(vždy 2 př.)</a:t>
            </a:r>
          </a:p>
          <a:p>
            <a:r>
              <a:rPr lang="cs-CZ" sz="2400" dirty="0"/>
              <a:t>1. podle hustoty:</a:t>
            </a:r>
          </a:p>
          <a:p>
            <a:pPr lvl="1"/>
            <a:r>
              <a:rPr lang="cs-CZ" sz="2000" dirty="0"/>
              <a:t>A) kovy lehké: …………….</a:t>
            </a:r>
          </a:p>
          <a:p>
            <a:pPr lvl="1"/>
            <a:r>
              <a:rPr lang="cs-CZ" sz="2000" dirty="0"/>
              <a:t>B) kovy těžké: …………….</a:t>
            </a:r>
          </a:p>
          <a:p>
            <a:pPr marL="0" lvl="1"/>
            <a:r>
              <a:rPr lang="cs-CZ" dirty="0"/>
              <a:t>2. podle stálosti na vzduchu:</a:t>
            </a:r>
          </a:p>
          <a:p>
            <a:pPr marL="457200" lvl="2"/>
            <a:r>
              <a:rPr lang="cs-CZ" dirty="0"/>
              <a:t>A) ušlechtilé: …………..</a:t>
            </a:r>
          </a:p>
          <a:p>
            <a:pPr marL="457200" lvl="2"/>
            <a:r>
              <a:rPr lang="cs-CZ" dirty="0"/>
              <a:t>B) neušlechtilé: ………</a:t>
            </a:r>
          </a:p>
          <a:p>
            <a:pPr marL="0" lvl="2"/>
            <a:r>
              <a:rPr lang="cs-CZ" sz="2400" dirty="0"/>
              <a:t>3. podle dostupnosti a ceny:</a:t>
            </a:r>
          </a:p>
          <a:p>
            <a:pPr marL="457200" lvl="3"/>
            <a:r>
              <a:rPr lang="cs-CZ" dirty="0"/>
              <a:t>A) drahé: ……………</a:t>
            </a:r>
          </a:p>
          <a:p>
            <a:pPr marL="457200" lvl="3"/>
            <a:r>
              <a:rPr lang="cs-CZ" dirty="0"/>
              <a:t>B) ostatní: …………….</a:t>
            </a:r>
          </a:p>
          <a:p>
            <a:pPr marL="0" lvl="3"/>
            <a:r>
              <a:rPr lang="cs-CZ" sz="2400" dirty="0"/>
              <a:t>4. vyber typické vlastnosti kovů</a:t>
            </a:r>
            <a:r>
              <a:rPr lang="cs-CZ" sz="2000" dirty="0"/>
              <a:t>:</a:t>
            </a:r>
          </a:p>
          <a:p>
            <a:pPr marL="0" lvl="3"/>
            <a:endParaRPr lang="cs-CZ" sz="2000" dirty="0"/>
          </a:p>
          <a:p>
            <a:pPr marL="0" lvl="3"/>
            <a:endParaRPr lang="cs-CZ" sz="2000" dirty="0"/>
          </a:p>
          <a:p>
            <a:pPr marL="0" lvl="3"/>
            <a:endParaRPr lang="cs-CZ" sz="2000" dirty="0"/>
          </a:p>
          <a:p>
            <a:pPr marL="0" lvl="3"/>
            <a:r>
              <a:rPr lang="cs-CZ" sz="2600" dirty="0">
                <a:solidFill>
                  <a:srgbClr val="FF0000"/>
                </a:solidFill>
              </a:rPr>
              <a:t>DÚ zaslat do pátku 9. 4. 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241BAF4-8E89-459F-9B88-E25635038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6" t="27713" r="21714" b="52959"/>
          <a:stretch/>
        </p:blipFill>
        <p:spPr>
          <a:xfrm>
            <a:off x="5034335" y="4546117"/>
            <a:ext cx="688368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7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D0A2C-592F-4E5A-BEAD-F5B24AB7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Využití</a:t>
            </a:r>
            <a:r>
              <a:rPr lang="cs-CZ" dirty="0"/>
              <a:t> </a:t>
            </a:r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zlata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DC32EF-20D7-4606-A395-2948D50FB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Mince</a:t>
            </a:r>
          </a:p>
          <a:p>
            <a:r>
              <a:rPr lang="cs-CZ" dirty="0"/>
              <a:t>Šperky</a:t>
            </a:r>
          </a:p>
          <a:p>
            <a:r>
              <a:rPr lang="cs-CZ" dirty="0"/>
              <a:t>Investiční zlato</a:t>
            </a:r>
          </a:p>
          <a:p>
            <a:r>
              <a:rPr lang="cs-CZ" dirty="0"/>
              <a:t>Pozlacení</a:t>
            </a:r>
          </a:p>
          <a:p>
            <a:pPr lvl="1"/>
            <a:r>
              <a:rPr lang="cs-CZ" dirty="0"/>
              <a:t>Plošných kontaktů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9FD8A6-A6DC-4D7D-BBDA-7654A194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605" y="525495"/>
            <a:ext cx="4575928" cy="45759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2188495-D9D1-4FEE-90BE-0EE468B8A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232" y="2879054"/>
            <a:ext cx="3921600" cy="39216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1F703A-2D93-49A2-AA88-40441B98E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850" y="4355184"/>
            <a:ext cx="3530930" cy="197732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3DDE0A2-D5F7-48D2-95AC-37EAD9DF8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901" y="930651"/>
            <a:ext cx="2466975" cy="18478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C5113AD-D057-41A7-87B5-FE5FB4888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023" y="4562794"/>
            <a:ext cx="2933700" cy="15621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5AEC0ECE-D4B9-4163-B1CC-4E97D57B9D95}"/>
              </a:ext>
            </a:extLst>
          </p:cNvPr>
          <p:cNvSpPr/>
          <p:nvPr/>
        </p:nvSpPr>
        <p:spPr>
          <a:xfrm>
            <a:off x="3978111" y="6124894"/>
            <a:ext cx="3044858" cy="473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24 KARÁTŮ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56004C7-85B8-44DC-856B-616C56454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3100" y="0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9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DAF78-5997-4928-9761-9CE2DE97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Využití platiny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08C073E-41A9-4DED-A2DD-4BB1D896F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01" t="32136" r="47888" b="31035"/>
          <a:stretch/>
        </p:blipFill>
        <p:spPr>
          <a:xfrm>
            <a:off x="253273" y="1501927"/>
            <a:ext cx="5634843" cy="312027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9573DA3-F3D0-47B0-93EB-B145387DD7E9}"/>
              </a:ext>
            </a:extLst>
          </p:cNvPr>
          <p:cNvSpPr/>
          <p:nvPr/>
        </p:nvSpPr>
        <p:spPr>
          <a:xfrm>
            <a:off x="1046375" y="4941294"/>
            <a:ext cx="2677212" cy="414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Léky pro léčbu rakoviny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BD481F9-D876-4B84-8B9C-71C3C4DAAE64}"/>
              </a:ext>
            </a:extLst>
          </p:cNvPr>
          <p:cNvSpPr/>
          <p:nvPr/>
        </p:nvSpPr>
        <p:spPr>
          <a:xfrm>
            <a:off x="8674232" y="4715050"/>
            <a:ext cx="3118700" cy="641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  <a:r>
              <a:rPr lang="cs-CZ" dirty="0" err="1"/>
              <a:t>tryseky</a:t>
            </a:r>
            <a:r>
              <a:rPr lang="cs-CZ" dirty="0"/>
              <a:t> na výrobu optických vláken- mobilní síť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41AE43D-E475-4822-8BEC-F6F21CBCE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50" t="30653" r="50000" b="31821"/>
          <a:stretch/>
        </p:blipFill>
        <p:spPr>
          <a:xfrm>
            <a:off x="7948368" y="2048683"/>
            <a:ext cx="4163505" cy="257351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21A1C63-7BA0-41E7-BFB2-5EFFE9FAF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706" y="244664"/>
            <a:ext cx="3268234" cy="273464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01730EE-3E38-4863-AD67-EB8ED0F6A2FF}"/>
              </a:ext>
            </a:extLst>
          </p:cNvPr>
          <p:cNvSpPr/>
          <p:nvPr/>
        </p:nvSpPr>
        <p:spPr>
          <a:xfrm>
            <a:off x="8587819" y="1168925"/>
            <a:ext cx="1894787" cy="405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šperky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56B32E-B2FC-4490-AACE-15701CBA0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3633" y="4284484"/>
            <a:ext cx="4357100" cy="2573516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1DFA4A0-CF08-43D2-8EEB-4FA936097AD0}"/>
              </a:ext>
            </a:extLst>
          </p:cNvPr>
          <p:cNvSpPr/>
          <p:nvPr/>
        </p:nvSpPr>
        <p:spPr>
          <a:xfrm>
            <a:off x="4722829" y="4402318"/>
            <a:ext cx="1685333" cy="461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KATALYZÁTOR</a:t>
            </a:r>
          </a:p>
        </p:txBody>
      </p:sp>
    </p:spTree>
    <p:extLst>
      <p:ext uri="{BB962C8B-B14F-4D97-AF65-F5344CB8AC3E}">
        <p14:creationId xmlns:p14="http://schemas.microsoft.com/office/powerpoint/2010/main" val="12967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E818B-F8CC-4860-9CF4-F86FE3C6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Využití</a:t>
            </a:r>
            <a:r>
              <a:rPr lang="cs-CZ" dirty="0"/>
              <a:t> </a:t>
            </a:r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titanu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07F5F8-D5B2-4861-9BF0-724284270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Letecké konstrukce</a:t>
            </a:r>
          </a:p>
          <a:p>
            <a:r>
              <a:rPr lang="cs-CZ" dirty="0"/>
              <a:t>Kloubní implantáty</a:t>
            </a:r>
          </a:p>
          <a:p>
            <a:r>
              <a:rPr lang="cs-CZ" dirty="0"/>
              <a:t>Piercing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Slitina Ti+ </a:t>
            </a:r>
            <a:r>
              <a:rPr lang="cs-CZ" dirty="0" err="1"/>
              <a:t>Mn</a:t>
            </a:r>
            <a:r>
              <a:rPr lang="cs-CZ" dirty="0"/>
              <a:t>, Al, </a:t>
            </a:r>
            <a:r>
              <a:rPr lang="cs-CZ" dirty="0" err="1"/>
              <a:t>Zn</a:t>
            </a:r>
            <a:endParaRPr lang="cs-CZ" dirty="0"/>
          </a:p>
          <a:p>
            <a:r>
              <a:rPr lang="cs-CZ" dirty="0"/>
              <a:t>Golfové hole</a:t>
            </a:r>
          </a:p>
          <a:p>
            <a:r>
              <a:rPr lang="cs-CZ" dirty="0"/>
              <a:t>Brýle</a:t>
            </a:r>
          </a:p>
          <a:p>
            <a:r>
              <a:rPr lang="cs-CZ" dirty="0"/>
              <a:t>Hodinky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BB602A-6C00-446A-AD26-C06550BA0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915" y="245506"/>
            <a:ext cx="2143125" cy="2143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14FFE4B-8BB6-4ECF-B70B-BB3164A88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699" y="164052"/>
            <a:ext cx="3983246" cy="22306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9133D26-3F28-48C7-BC2B-0B631BE49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515" y="2716689"/>
            <a:ext cx="4091525" cy="27227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1936965-6B3C-4910-9CB6-11618F1C3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426" y="2567553"/>
            <a:ext cx="2775701" cy="302099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6351654-5633-4D52-A8D7-4FE34637C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189" y="4669766"/>
            <a:ext cx="3179154" cy="210791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65E113F-65D4-4F95-8E61-21AB8EECF5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1679" y="4615359"/>
            <a:ext cx="3250040" cy="21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367C5-BFB1-4B9E-969F-88AB565B72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Kontrola DÚ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E9B837-4BBC-4974-8205-46862ADE24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Hliník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38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C04A0-4E22-499E-9546-4F9939EB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72DD08-61AF-4FA3-B3EE-07ABEF44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Práce s textem v učebnici str. 67 – 68</a:t>
            </a:r>
          </a:p>
          <a:p>
            <a:pPr marL="0" indent="0">
              <a:buNone/>
            </a:pPr>
            <a:r>
              <a:rPr lang="cs-CZ" b="1" u="sng" dirty="0"/>
              <a:t>Hliník</a:t>
            </a:r>
          </a:p>
          <a:p>
            <a:r>
              <a:rPr lang="cs-CZ" dirty="0"/>
              <a:t>Značka: Al		latinský název: Aluminium</a:t>
            </a:r>
          </a:p>
          <a:p>
            <a:r>
              <a:rPr lang="cs-CZ" dirty="0"/>
              <a:t>Vzhled: stříbrný</a:t>
            </a:r>
          </a:p>
          <a:p>
            <a:r>
              <a:rPr lang="cs-CZ" dirty="0"/>
              <a:t>Použití: alobal, ešus, plechovky, CD</a:t>
            </a:r>
          </a:p>
          <a:p>
            <a:endParaRPr lang="cs-CZ" dirty="0"/>
          </a:p>
          <a:p>
            <a:r>
              <a:rPr lang="cs-CZ" dirty="0"/>
              <a:t>Způsobuje onemocnění: Alzheimerova choroba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LEHKÝ KOV, SLITINA DURAL  (Al + Mg)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9885E9A-5497-4693-9B81-725957F424FE}"/>
              </a:ext>
            </a:extLst>
          </p:cNvPr>
          <p:cNvSpPr/>
          <p:nvPr/>
        </p:nvSpPr>
        <p:spPr>
          <a:xfrm>
            <a:off x="4754250" y="4641933"/>
            <a:ext cx="3494203" cy="3924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340EB6C-F5D2-4A3C-8C26-D9A672F06CAA}"/>
              </a:ext>
            </a:extLst>
          </p:cNvPr>
          <p:cNvSpPr/>
          <p:nvPr/>
        </p:nvSpPr>
        <p:spPr>
          <a:xfrm>
            <a:off x="2216870" y="3271100"/>
            <a:ext cx="1280474" cy="4872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4082B23-BBFE-4E36-A624-AB8618E0E375}"/>
              </a:ext>
            </a:extLst>
          </p:cNvPr>
          <p:cNvSpPr/>
          <p:nvPr/>
        </p:nvSpPr>
        <p:spPr>
          <a:xfrm>
            <a:off x="2337847" y="3672898"/>
            <a:ext cx="4053526" cy="620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02CE8B4-9A5A-4E8E-B86A-404D0A34B3AA}"/>
              </a:ext>
            </a:extLst>
          </p:cNvPr>
          <p:cNvSpPr/>
          <p:nvPr/>
        </p:nvSpPr>
        <p:spPr>
          <a:xfrm>
            <a:off x="5868185" y="2650471"/>
            <a:ext cx="1758100" cy="6206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2E7AB17-BC61-4DCA-995E-F34273F47079}"/>
              </a:ext>
            </a:extLst>
          </p:cNvPr>
          <p:cNvSpPr/>
          <p:nvPr/>
        </p:nvSpPr>
        <p:spPr>
          <a:xfrm>
            <a:off x="2337847" y="2753474"/>
            <a:ext cx="810706" cy="4383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6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B1A4D-6FC8-46E4-A15A-08D23CD0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Výroba hliníku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C3B852-47D2-410D-A06C-CEC49C8C5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Elektrolýzou taveniny –BAUXIT</a:t>
            </a:r>
          </a:p>
          <a:p>
            <a:r>
              <a:rPr lang="cs-CZ" dirty="0"/>
              <a:t>Velmi nákladné, levnější recyklace hliníku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A3817D-6E2B-43B6-90C8-BBB7883C6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237" y="1786359"/>
            <a:ext cx="4939645" cy="420784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9CBA6A8-36B0-46C5-AF5B-4EA48912E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727" y="2962194"/>
            <a:ext cx="3349706" cy="334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AE6DF-A79D-4CB2-A5D8-4A6275EF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hliníku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AEDD3C1-BFA1-4D12-82F7-17421FAFA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113" y="1262590"/>
            <a:ext cx="5644053" cy="31712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C403261-B63A-4C51-ACE6-7D5489736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220" y="164439"/>
            <a:ext cx="3149594" cy="235915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586956F-295A-4011-BC43-F3EC538DA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068" y="2848210"/>
            <a:ext cx="4117746" cy="256634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DF514C4-398A-4DF1-B970-76DCBBE99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172" y="1966912"/>
            <a:ext cx="2635665" cy="493383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8332D15-D862-44F5-8962-7E2C08B1A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148" y="204522"/>
            <a:ext cx="2466975" cy="18478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23DE7D4-937C-47FD-B5C5-D06B6B89E5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08" y="4207375"/>
            <a:ext cx="4459959" cy="291982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912F53F-8B73-4D4C-A009-F0EE6B1C8C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5336" y="4969536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3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428</Words>
  <Application>Microsoft Office PowerPoint</Application>
  <PresentationFormat>Širokoúhlá obrazovka</PresentationFormat>
  <Paragraphs>125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Opakování </vt:lpstr>
      <vt:lpstr>Výskyt a použití stříbra</vt:lpstr>
      <vt:lpstr>Využití zlata</vt:lpstr>
      <vt:lpstr>Využití platiny</vt:lpstr>
      <vt:lpstr>Využití titanu</vt:lpstr>
      <vt:lpstr>Kontrola DÚ</vt:lpstr>
      <vt:lpstr>DÚ z online hodiny</vt:lpstr>
      <vt:lpstr>Výroba hliníku</vt:lpstr>
      <vt:lpstr>Použití hliníku</vt:lpstr>
      <vt:lpstr>TĚŽKÉ KOVY</vt:lpstr>
      <vt:lpstr>TĚŽKÉ KOVY</vt:lpstr>
      <vt:lpstr>OLOVO</vt:lpstr>
      <vt:lpstr>VYUŽITÍ OLOVA</vt:lpstr>
      <vt:lpstr>OBSAH TĚŽKÝCH KOVŮ V ELEKTRONICE</vt:lpstr>
      <vt:lpstr>RTUŤ</vt:lpstr>
      <vt:lpstr>Použití rtuti – dříve teploměr</vt:lpstr>
      <vt:lpstr>Slitina rtuti s ostatními kovy = AMALGÁMY</vt:lpstr>
      <vt:lpstr>Prezentace aplikace PowerPoint</vt:lpstr>
      <vt:lpstr>Těžké kovy   (zápis)</vt:lpstr>
      <vt:lpstr>DÚ z online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Dagmar Hegrová</dc:creator>
  <cp:lastModifiedBy>Dagmar Hegrová</cp:lastModifiedBy>
  <cp:revision>13</cp:revision>
  <dcterms:created xsi:type="dcterms:W3CDTF">2021-04-05T13:50:37Z</dcterms:created>
  <dcterms:modified xsi:type="dcterms:W3CDTF">2021-04-05T17:15:45Z</dcterms:modified>
</cp:coreProperties>
</file>